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69" r:id="rId2"/>
    <p:sldId id="270" r:id="rId3"/>
    <p:sldId id="256" r:id="rId4"/>
    <p:sldId id="257" r:id="rId5"/>
    <p:sldId id="258" r:id="rId6"/>
    <p:sldId id="259" r:id="rId7"/>
    <p:sldId id="260" r:id="rId8"/>
    <p:sldId id="280" r:id="rId9"/>
    <p:sldId id="281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79" r:id="rId26"/>
  </p:sldIdLst>
  <p:sldSz cx="14630400" cy="8229600"/>
  <p:notesSz cx="8229600" cy="14630400"/>
  <p:embeddedFontLst>
    <p:embeddedFont>
      <p:font typeface="Bitter Medium" panose="020B0604020202020204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Bold" panose="020F0502020204030203" charset="0"/>
      <p:bold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18B248-054B-4014-894D-ACDE30DBDE3F}" v="16" dt="2025-05-08T23:43:28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Benetti" userId="9589ca5727c0287a" providerId="LiveId" clId="{6918B248-054B-4014-894D-ACDE30DBDE3F}"/>
    <pc:docChg chg="undo custSel addSld modSld">
      <pc:chgData name="Thomas Benetti" userId="9589ca5727c0287a" providerId="LiveId" clId="{6918B248-054B-4014-894D-ACDE30DBDE3F}" dt="2025-05-08T23:43:28.142" v="211"/>
      <pc:docMkLst>
        <pc:docMk/>
      </pc:docMkLst>
      <pc:sldChg chg="modSp mod">
        <pc:chgData name="Thomas Benetti" userId="9589ca5727c0287a" providerId="LiveId" clId="{6918B248-054B-4014-894D-ACDE30DBDE3F}" dt="2025-05-01T14:23:24.673" v="2" actId="115"/>
        <pc:sldMkLst>
          <pc:docMk/>
          <pc:sldMk cId="0" sldId="259"/>
        </pc:sldMkLst>
        <pc:spChg chg="mod">
          <ac:chgData name="Thomas Benetti" userId="9589ca5727c0287a" providerId="LiveId" clId="{6918B248-054B-4014-894D-ACDE30DBDE3F}" dt="2025-05-01T14:23:24.673" v="2" actId="115"/>
          <ac:spMkLst>
            <pc:docMk/>
            <pc:sldMk cId="0" sldId="259"/>
            <ac:spMk id="8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14:23:21.076" v="1" actId="115"/>
        <pc:sldMkLst>
          <pc:docMk/>
          <pc:sldMk cId="0" sldId="260"/>
        </pc:sldMkLst>
        <pc:spChg chg="mod">
          <ac:chgData name="Thomas Benetti" userId="9589ca5727c0287a" providerId="LiveId" clId="{6918B248-054B-4014-894D-ACDE30DBDE3F}" dt="2025-05-01T14:23:21.076" v="1" actId="115"/>
          <ac:spMkLst>
            <pc:docMk/>
            <pc:sldMk cId="0" sldId="260"/>
            <ac:spMk id="8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18:38:12.983" v="4" actId="115"/>
        <pc:sldMkLst>
          <pc:docMk/>
          <pc:sldMk cId="0" sldId="263"/>
        </pc:sldMkLst>
        <pc:spChg chg="mod">
          <ac:chgData name="Thomas Benetti" userId="9589ca5727c0287a" providerId="LiveId" clId="{6918B248-054B-4014-894D-ACDE30DBDE3F}" dt="2025-05-01T18:38:12.983" v="4" actId="115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18:38:08.706" v="3" actId="115"/>
        <pc:sldMkLst>
          <pc:docMk/>
          <pc:sldMk cId="0" sldId="264"/>
        </pc:sldMkLst>
        <pc:spChg chg="mod">
          <ac:chgData name="Thomas Benetti" userId="9589ca5727c0287a" providerId="LiveId" clId="{6918B248-054B-4014-894D-ACDE30DBDE3F}" dt="2025-05-01T18:38:08.706" v="3" actId="115"/>
          <ac:spMkLst>
            <pc:docMk/>
            <pc:sldMk cId="0" sldId="264"/>
            <ac:spMk id="8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23:16:06.449" v="207" actId="113"/>
        <pc:sldMkLst>
          <pc:docMk/>
          <pc:sldMk cId="0" sldId="268"/>
        </pc:sldMkLst>
        <pc:spChg chg="mod">
          <ac:chgData name="Thomas Benetti" userId="9589ca5727c0287a" providerId="LiveId" clId="{6918B248-054B-4014-894D-ACDE30DBDE3F}" dt="2025-05-01T23:16:06.449" v="207" actId="113"/>
          <ac:spMkLst>
            <pc:docMk/>
            <pc:sldMk cId="0" sldId="268"/>
            <ac:spMk id="8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23:17:00.498" v="210" actId="27636"/>
        <pc:sldMkLst>
          <pc:docMk/>
          <pc:sldMk cId="34330455" sldId="269"/>
        </pc:sldMkLst>
        <pc:spChg chg="mod">
          <ac:chgData name="Thomas Benetti" userId="9589ca5727c0287a" providerId="LiveId" clId="{6918B248-054B-4014-894D-ACDE30DBDE3F}" dt="2025-05-01T23:17:00.498" v="210" actId="27636"/>
          <ac:spMkLst>
            <pc:docMk/>
            <pc:sldMk cId="34330455" sldId="269"/>
            <ac:spMk id="3" creationId="{D4DA6233-0C6E-1155-7B70-3B222F2DF718}"/>
          </ac:spMkLst>
        </pc:spChg>
      </pc:sldChg>
      <pc:sldChg chg="modSp mod">
        <pc:chgData name="Thomas Benetti" userId="9589ca5727c0287a" providerId="LiveId" clId="{6918B248-054B-4014-894D-ACDE30DBDE3F}" dt="2025-05-01T23:15:54.460" v="205" actId="113"/>
        <pc:sldMkLst>
          <pc:docMk/>
          <pc:sldMk cId="0" sldId="275"/>
        </pc:sldMkLst>
        <pc:spChg chg="mod">
          <ac:chgData name="Thomas Benetti" userId="9589ca5727c0287a" providerId="LiveId" clId="{6918B248-054B-4014-894D-ACDE30DBDE3F}" dt="2025-05-01T23:15:54.460" v="205" actId="113"/>
          <ac:spMkLst>
            <pc:docMk/>
            <pc:sldMk cId="0" sldId="275"/>
            <ac:spMk id="7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23:15:42.422" v="201" actId="113"/>
        <pc:sldMkLst>
          <pc:docMk/>
          <pc:sldMk cId="0" sldId="276"/>
        </pc:sldMkLst>
        <pc:spChg chg="mod">
          <ac:chgData name="Thomas Benetti" userId="9589ca5727c0287a" providerId="LiveId" clId="{6918B248-054B-4014-894D-ACDE30DBDE3F}" dt="2025-05-01T23:15:42.422" v="201" actId="113"/>
          <ac:spMkLst>
            <pc:docMk/>
            <pc:sldMk cId="0" sldId="276"/>
            <ac:spMk id="7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23:15:51.528" v="204" actId="113"/>
        <pc:sldMkLst>
          <pc:docMk/>
          <pc:sldMk cId="0" sldId="277"/>
        </pc:sldMkLst>
        <pc:spChg chg="mod">
          <ac:chgData name="Thomas Benetti" userId="9589ca5727c0287a" providerId="LiveId" clId="{6918B248-054B-4014-894D-ACDE30DBDE3F}" dt="2025-05-01T23:15:51.528" v="204" actId="113"/>
          <ac:spMkLst>
            <pc:docMk/>
            <pc:sldMk cId="0" sldId="277"/>
            <ac:spMk id="7" creationId="{00000000-0000-0000-0000-000000000000}"/>
          </ac:spMkLst>
        </pc:spChg>
      </pc:sldChg>
      <pc:sldChg chg="modSp mod">
        <pc:chgData name="Thomas Benetti" userId="9589ca5727c0287a" providerId="LiveId" clId="{6918B248-054B-4014-894D-ACDE30DBDE3F}" dt="2025-05-01T23:15:48.017" v="203" actId="113"/>
        <pc:sldMkLst>
          <pc:docMk/>
          <pc:sldMk cId="0" sldId="278"/>
        </pc:sldMkLst>
        <pc:spChg chg="mod">
          <ac:chgData name="Thomas Benetti" userId="9589ca5727c0287a" providerId="LiveId" clId="{6918B248-054B-4014-894D-ACDE30DBDE3F}" dt="2025-05-01T22:10:14.249" v="8" actId="6549"/>
          <ac:spMkLst>
            <pc:docMk/>
            <pc:sldMk cId="0" sldId="278"/>
            <ac:spMk id="5" creationId="{00000000-0000-0000-0000-000000000000}"/>
          </ac:spMkLst>
        </pc:spChg>
        <pc:spChg chg="mod">
          <ac:chgData name="Thomas Benetti" userId="9589ca5727c0287a" providerId="LiveId" clId="{6918B248-054B-4014-894D-ACDE30DBDE3F}" dt="2025-05-01T23:15:46.583" v="202" actId="113"/>
          <ac:spMkLst>
            <pc:docMk/>
            <pc:sldMk cId="0" sldId="278"/>
            <ac:spMk id="8" creationId="{00000000-0000-0000-0000-000000000000}"/>
          </ac:spMkLst>
        </pc:spChg>
        <pc:spChg chg="mod">
          <ac:chgData name="Thomas Benetti" userId="9589ca5727c0287a" providerId="LiveId" clId="{6918B248-054B-4014-894D-ACDE30DBDE3F}" dt="2025-05-01T23:15:48.017" v="203" actId="113"/>
          <ac:spMkLst>
            <pc:docMk/>
            <pc:sldMk cId="0" sldId="278"/>
            <ac:spMk id="12" creationId="{00000000-0000-0000-0000-000000000000}"/>
          </ac:spMkLst>
        </pc:spChg>
      </pc:sldChg>
      <pc:sldChg chg="addSp delSp modSp mod">
        <pc:chgData name="Thomas Benetti" userId="9589ca5727c0287a" providerId="LiveId" clId="{6918B248-054B-4014-894D-ACDE30DBDE3F}" dt="2025-05-01T23:15:37.632" v="200" actId="120"/>
        <pc:sldMkLst>
          <pc:docMk/>
          <pc:sldMk cId="3444042311" sldId="279"/>
        </pc:sldMkLst>
        <pc:spChg chg="mod">
          <ac:chgData name="Thomas Benetti" userId="9589ca5727c0287a" providerId="LiveId" clId="{6918B248-054B-4014-894D-ACDE30DBDE3F}" dt="2025-05-01T23:15:37.632" v="200" actId="120"/>
          <ac:spMkLst>
            <pc:docMk/>
            <pc:sldMk cId="3444042311" sldId="279"/>
            <ac:spMk id="2" creationId="{2055621E-8CB9-B2AD-A441-D71FC447BBB9}"/>
          </ac:spMkLst>
        </pc:spChg>
        <pc:spChg chg="mod">
          <ac:chgData name="Thomas Benetti" userId="9589ca5727c0287a" providerId="LiveId" clId="{6918B248-054B-4014-894D-ACDE30DBDE3F}" dt="2025-05-01T23:13:51.366" v="196" actId="2711"/>
          <ac:spMkLst>
            <pc:docMk/>
            <pc:sldMk cId="3444042311" sldId="279"/>
            <ac:spMk id="4" creationId="{918D1BB3-7C76-A83C-8479-9C03C34A21CC}"/>
          </ac:spMkLst>
        </pc:spChg>
        <pc:picChg chg="add del">
          <ac:chgData name="Thomas Benetti" userId="9589ca5727c0287a" providerId="LiveId" clId="{6918B248-054B-4014-894D-ACDE30DBDE3F}" dt="2025-05-01T23:13:14.150" v="189" actId="478"/>
          <ac:picMkLst>
            <pc:docMk/>
            <pc:sldMk cId="3444042311" sldId="279"/>
            <ac:picMk id="5" creationId="{B02923C3-95DF-39BA-66DC-DCAFFB556C01}"/>
          </ac:picMkLst>
        </pc:picChg>
      </pc:sldChg>
      <pc:sldChg chg="modSp mod">
        <pc:chgData name="Thomas Benetti" userId="9589ca5727c0287a" providerId="LiveId" clId="{6918B248-054B-4014-894D-ACDE30DBDE3F}" dt="2025-05-01T14:23:16.331" v="0" actId="115"/>
        <pc:sldMkLst>
          <pc:docMk/>
          <pc:sldMk cId="0" sldId="280"/>
        </pc:sldMkLst>
        <pc:spChg chg="mod">
          <ac:chgData name="Thomas Benetti" userId="9589ca5727c0287a" providerId="LiveId" clId="{6918B248-054B-4014-894D-ACDE30DBDE3F}" dt="2025-05-01T14:23:16.331" v="0" actId="115"/>
          <ac:spMkLst>
            <pc:docMk/>
            <pc:sldMk cId="0" sldId="280"/>
            <ac:spMk id="8" creationId="{00000000-0000-0000-0000-000000000000}"/>
          </ac:spMkLst>
        </pc:spChg>
      </pc:sldChg>
      <pc:sldChg chg="add">
        <pc:chgData name="Thomas Benetti" userId="9589ca5727c0287a" providerId="LiveId" clId="{6918B248-054B-4014-894D-ACDE30DBDE3F}" dt="2025-05-08T23:43:28.142" v="211"/>
        <pc:sldMkLst>
          <pc:docMk/>
          <pc:sldMk cId="0" sldId="282"/>
        </pc:sldMkLst>
      </pc:sldChg>
    </pc:docChg>
  </pc:docChgLst>
  <pc:docChgLst>
    <pc:chgData name="Thomas Benetti" userId="9589ca5727c0287a" providerId="LiveId" clId="{A3612041-E76A-4712-A633-A9AA7A7D7054}"/>
    <pc:docChg chg="modSld">
      <pc:chgData name="Thomas Benetti" userId="9589ca5727c0287a" providerId="LiveId" clId="{A3612041-E76A-4712-A633-A9AA7A7D7054}" dt="2025-05-09T00:05:39.875" v="8" actId="20577"/>
      <pc:docMkLst>
        <pc:docMk/>
      </pc:docMkLst>
      <pc:sldChg chg="modSp mod">
        <pc:chgData name="Thomas Benetti" userId="9589ca5727c0287a" providerId="LiveId" clId="{A3612041-E76A-4712-A633-A9AA7A7D7054}" dt="2025-05-09T00:05:39.875" v="8" actId="20577"/>
        <pc:sldMkLst>
          <pc:docMk/>
          <pc:sldMk cId="0" sldId="257"/>
        </pc:sldMkLst>
        <pc:spChg chg="mod">
          <ac:chgData name="Thomas Benetti" userId="9589ca5727c0287a" providerId="LiveId" clId="{A3612041-E76A-4712-A633-A9AA7A7D7054}" dt="2025-05-09T00:05:39.875" v="8" actId="20577"/>
          <ac:spMkLst>
            <pc:docMk/>
            <pc:sldMk cId="0" sldId="257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01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5AA15-CA27-7EA4-B1F3-B65E4C8B3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506CC0-0B2B-E229-759D-A1F4B6553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06A628-5F7C-D62A-024B-9B671648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7FCFA-ACF1-417F-84E4-AC5B30ACA877}" type="datetimeFigureOut">
              <a:rPr lang="pt-BR" smtClean="0"/>
              <a:t>08/05/2025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DD990A-7A54-6338-427D-DE7FBC972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EA8F1B-AD41-65A3-DE0F-07770640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6F09-42B7-43F8-92C7-7AD9E8777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678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BB720-8369-9C4A-2840-74A0E257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C609BC-C932-A90F-C143-B27A3ADAB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26C1AA-8C34-65B8-2245-471CD362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7FCFA-ACF1-417F-84E4-AC5B30ACA877}" type="datetimeFigureOut">
              <a:rPr lang="pt-BR" smtClean="0"/>
              <a:t>08/05/2025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516A81-5AF2-3CF4-834E-D43B6699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7B7CF0-D687-2053-3C5B-38D9F67E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6F09-42B7-43F8-92C7-7AD9E8777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4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8845186/what-exactly-is-apache-came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omastho81/rabbit-and-camel" TargetMode="External"/><Relationship Id="rId3" Type="http://schemas.openxmlformats.org/officeDocument/2006/relationships/hyperlink" Target="https://medium.com/@lakshmeeshachar/a-basic-guide-to-apache-camel-architecture-dccaee8690ee" TargetMode="External"/><Relationship Id="rId7" Type="http://schemas.openxmlformats.org/officeDocument/2006/relationships/hyperlink" Target="https://remsoft.com.br/blog/tecnologias/o-que-e-message-broker-como-o-uso-de-mensageria-pode-contribuir-em-seu-projeto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medium.com/cwan-engineering/rabbitmq-concepts-and-best-practices-aa3c699d6f08" TargetMode="External"/><Relationship Id="rId5" Type="http://schemas.openxmlformats.org/officeDocument/2006/relationships/hyperlink" Target="https://www.rabbitmq.com/docs" TargetMode="External"/><Relationship Id="rId4" Type="http://schemas.openxmlformats.org/officeDocument/2006/relationships/hyperlink" Target="https://tryrabbitmq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elo em um deserto">
            <a:extLst>
              <a:ext uri="{FF2B5EF4-FFF2-40B4-BE49-F238E27FC236}">
                <a16:creationId xmlns:a16="http://schemas.microsoft.com/office/drawing/2014/main" id="{8DE2D5D3-551B-1658-9D1A-2825C588AF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810" r="-1" b="1899"/>
          <a:stretch/>
        </p:blipFill>
        <p:spPr>
          <a:xfrm>
            <a:off x="24" y="12"/>
            <a:ext cx="14626716" cy="82295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A9952E-A015-9000-38EC-CA6E5570B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3675888"/>
          </a:xfrm>
        </p:spPr>
        <p:txBody>
          <a:bodyPr>
            <a:normAutofit/>
          </a:bodyPr>
          <a:lstStyle/>
          <a:p>
            <a:r>
              <a:rPr lang="pt-BR" sz="6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Conceitos básicos de RabbitMQ e Apache Camel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DA6233-0C6E-1155-7B70-3B222F2DF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5905" y="6713261"/>
            <a:ext cx="3514954" cy="1081430"/>
          </a:xfrm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Thomas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Benetti</a:t>
            </a:r>
          </a:p>
          <a:p>
            <a:r>
              <a:rPr lang="pt-BR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433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1967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016210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3203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362807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320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Bind</a:t>
            </a:r>
            <a:endParaRPr lang="en-US" sz="2200" u="sng" dirty="0"/>
          </a:p>
        </p:txBody>
      </p:sp>
      <p:sp>
        <p:nvSpPr>
          <p:cNvPr id="9" name="Text 5"/>
          <p:cNvSpPr/>
          <p:nvPr/>
        </p:nvSpPr>
        <p:spPr>
          <a:xfrm>
            <a:off x="1530906" y="481072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a declaração de interesse de uma queue (ou outra exchange) com a exchange de desejada.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43203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4362807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54078" y="4320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Vínculo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954078" y="4810720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Exchanges quando declaradas não conhecem nenhuma queue.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3203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4362807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377249" y="4320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Interesse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377249" y="481072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Pode ser lido como: "a queue é interessada nas mensagens dessa exchange".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1487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197662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5017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5442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501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Routing Key</a:t>
            </a:r>
            <a:endParaRPr lang="en-US" sz="2200" u="sng" dirty="0"/>
          </a:p>
        </p:txBody>
      </p:sp>
      <p:sp>
        <p:nvSpPr>
          <p:cNvPr id="9" name="Text 5"/>
          <p:cNvSpPr/>
          <p:nvPr/>
        </p:nvSpPr>
        <p:spPr>
          <a:xfrm>
            <a:off x="1530906" y="4992172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o atributo da mensagem que a Exchange olha para decidir qual queue vai receber a mensagem.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45017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4544258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54078" y="4501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Endereço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954078" y="499217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routing key atua como um endereço para a mensagem.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5017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4544258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377249" y="4501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Binding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377249" y="4992172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 binding entre a Exchange e a queue é feito através da routing key.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2025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251478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5555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59807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555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Direct Exchange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5045988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Roteia para uma ou N queues que estiverem com bind e a exata equivalência da routing key declarada no binding da queue.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6640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5116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560564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8646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7161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864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Fanout Exchange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5355074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Roteia uma cópia da mensagem publicada na exchange para toda queue </a:t>
            </a:r>
            <a:r>
              <a:rPr lang="en-US" sz="1750" i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interessada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na exchange.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080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129558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4336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47615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433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Topic Exchange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492406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Usa o padrão da routing key para rotear mensagens para uma ou N queues.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44336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4476155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54078" y="4433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Padrão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954078" y="492406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 chaves são separadas em segmentos por pontos " . ".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4336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4476155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377249" y="4433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Wildcards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377249" y="4924068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 * " corresponde a um segmento.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0377249" y="54230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 # " corresponde a nenhum ou N segmentos. 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262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311009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6151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65760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6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Headers Exchange</a:t>
            </a:r>
            <a:endParaRPr lang="en-US" sz="2200" b="1" dirty="0"/>
          </a:p>
        </p:txBody>
      </p:sp>
      <p:sp>
        <p:nvSpPr>
          <p:cNvPr id="9" name="Text 5"/>
          <p:cNvSpPr/>
          <p:nvPr/>
        </p:nvSpPr>
        <p:spPr>
          <a:xfrm>
            <a:off x="1530906" y="510551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Roteia mensagens com base nos valores dos headers definidos na mensagem, ignorando a routing key.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8667" y="46151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4657606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165783" y="461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Padrão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8165783" y="510551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Permite o roteamento de metadados.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8165783" y="560451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"x-match" : "all" ou "any"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9672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Camel é um framework de integração, baseado no livro Enterprise Integration Patterns, que permite a integração de diversos sistemas consumindo ou produzindo dados.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48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kern="0" spc="-36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que exatamente é o Apache Camel?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1317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6219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664500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2621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Camel Context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11241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Provêm e gerencia todos os conceitos fundamentais do Camel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209" y="3730466"/>
            <a:ext cx="5569863" cy="31812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17996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830" y="2848570"/>
            <a:ext cx="668274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30360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3401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382691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34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Conceitos básicos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4830604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Fundamentos essenciais para entender o funcionamento do Apache Camel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Copo de café&#10;&#10;O conteúdo gerado por IA pode estar incorreto.">
            <a:extLst>
              <a:ext uri="{FF2B5EF4-FFF2-40B4-BE49-F238E27FC236}">
                <a16:creationId xmlns:a16="http://schemas.microsoft.com/office/drawing/2014/main" id="{E4327FC1-49D6-B3DF-F7A0-665F2CDF57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13278"/>
          <a:stretch/>
        </p:blipFill>
        <p:spPr>
          <a:xfrm>
            <a:off x="5140682" y="12"/>
            <a:ext cx="9489718" cy="82295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8C7937-44F5-3D4E-1FD3-A122F49B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396" y="1338263"/>
            <a:ext cx="6606539" cy="2865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000" b="1">
                <a:solidFill>
                  <a:schemeClr val="bg1"/>
                </a:solidFill>
              </a:rPr>
              <a:t>RabbitMQ</a:t>
            </a:r>
            <a:br>
              <a:rPr lang="en-US" sz="6000" b="1">
                <a:solidFill>
                  <a:schemeClr val="bg1"/>
                </a:solidFill>
              </a:rPr>
            </a:br>
            <a:br>
              <a:rPr lang="en-US" sz="6000">
                <a:solidFill>
                  <a:schemeClr val="bg1"/>
                </a:solidFill>
              </a:rPr>
            </a:b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0DD94D-6B70-2FDD-E483-BAF34D822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6" y="4682490"/>
            <a:ext cx="6606539" cy="19869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>
                <a:solidFill>
                  <a:schemeClr val="bg1"/>
                </a:solidFill>
              </a:rPr>
              <a:t>RabbitMQ é um message broker que permite a comunicação entre aplicações utilizando queues 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54302" y="4417689"/>
            <a:ext cx="1432178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355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30360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3401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382691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34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Endpoint</a:t>
            </a:r>
            <a:endParaRPr lang="en-US" sz="2200" b="1" u="sng" dirty="0"/>
          </a:p>
        </p:txBody>
      </p:sp>
      <p:sp>
        <p:nvSpPr>
          <p:cNvPr id="8" name="Text 4"/>
          <p:cNvSpPr/>
          <p:nvPr/>
        </p:nvSpPr>
        <p:spPr>
          <a:xfrm>
            <a:off x="1530906" y="483060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Conecta a aplicação a um canal de mensagem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8667" y="43401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4382691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65783" y="434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Mensagens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165783" y="483060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enviar ou receber mensagens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854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1587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201239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Component</a:t>
            </a:r>
            <a:endParaRPr lang="en-US" sz="2200" b="1" u="sng" dirty="0"/>
          </a:p>
        </p:txBody>
      </p:sp>
      <p:sp>
        <p:nvSpPr>
          <p:cNvPr id="8" name="Text 4"/>
          <p:cNvSpPr/>
          <p:nvPr/>
        </p:nvSpPr>
        <p:spPr>
          <a:xfrm>
            <a:off x="1530906" y="464915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Utilizado para conectar rotas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1587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4201239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54078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Conexão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954078" y="464915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Conecta a uma variedade de serviços externos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640133" y="41587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4201239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77249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Endpoint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377249" y="464915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uma instância concreta de um Endpoint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854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1587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201239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Route</a:t>
            </a:r>
            <a:endParaRPr lang="en-US" sz="2200" b="1" u="sng" dirty="0"/>
          </a:p>
        </p:txBody>
      </p:sp>
      <p:sp>
        <p:nvSpPr>
          <p:cNvPr id="8" name="Text 4"/>
          <p:cNvSpPr/>
          <p:nvPr/>
        </p:nvSpPr>
        <p:spPr>
          <a:xfrm>
            <a:off x="1530906" y="4649153"/>
            <a:ext cx="12305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uma sequência linear de steps de processamento aplicados a mensagem. É dizer como dois sistemas podem ser integrados, especificando como o dado pode ser manipulado, roteado ou mediado entre os sistemas.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1317665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93790" y="24657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793790" y="324373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87" y="3281958"/>
            <a:ext cx="306110" cy="3826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57087" y="324373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u="sng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Exchange</a:t>
            </a:r>
            <a:endParaRPr lang="en-US" sz="2000" b="1" u="sng" dirty="0"/>
          </a:p>
        </p:txBody>
      </p:sp>
      <p:sp>
        <p:nvSpPr>
          <p:cNvPr id="9" name="Text 5"/>
          <p:cNvSpPr/>
          <p:nvPr/>
        </p:nvSpPr>
        <p:spPr>
          <a:xfrm>
            <a:off x="1457087" y="3766661"/>
            <a:ext cx="560915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 da mensagem durante o roteamento. Possui propriedade interna do padrão Message Exchange Patterns: InOnly e InOut.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93790" y="520588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87" y="5244108"/>
            <a:ext cx="306110" cy="3826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457087" y="520588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u="sng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Message</a:t>
            </a:r>
            <a:endParaRPr lang="en-US" sz="2000" b="1" u="sng" dirty="0"/>
          </a:p>
        </p:txBody>
      </p:sp>
      <p:sp>
        <p:nvSpPr>
          <p:cNvPr id="13" name="Text 8"/>
          <p:cNvSpPr/>
          <p:nvPr/>
        </p:nvSpPr>
        <p:spPr>
          <a:xfrm>
            <a:off x="1457087" y="5728811"/>
            <a:ext cx="560915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Padrão EIP utilizado pelo camel. Parte da Exchange que contém o payload.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710" y="2491264"/>
            <a:ext cx="416052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31246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Apache Camel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216122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Producer Template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4741902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Interface que permite o envio de mensagens para endpoints, de várias maneiras.  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8B1F4-5DF1-F835-316D-B358D86D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elo em um deserto">
            <a:extLst>
              <a:ext uri="{FF2B5EF4-FFF2-40B4-BE49-F238E27FC236}">
                <a16:creationId xmlns:a16="http://schemas.microsoft.com/office/drawing/2014/main" id="{B02923C3-95DF-39BA-66DC-DCAFFB556C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810" r="-1" b="1899"/>
          <a:stretch/>
        </p:blipFill>
        <p:spPr>
          <a:xfrm>
            <a:off x="24" y="12"/>
            <a:ext cx="14626716" cy="82295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55621E-8CB9-B2AD-A441-D71FC447B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458" y="1592162"/>
            <a:ext cx="4304371" cy="1206793"/>
          </a:xfrm>
        </p:spPr>
        <p:txBody>
          <a:bodyPr>
            <a:normAutofit/>
          </a:bodyPr>
          <a:lstStyle/>
          <a:p>
            <a:pPr algn="l"/>
            <a:r>
              <a:rPr lang="pt-BR" sz="6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Links: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18D1BB3-7C76-A83C-8479-9C03C34A21CC}"/>
              </a:ext>
            </a:extLst>
          </p:cNvPr>
          <p:cNvSpPr txBox="1"/>
          <p:nvPr/>
        </p:nvSpPr>
        <p:spPr>
          <a:xfrm>
            <a:off x="979489" y="3189248"/>
            <a:ext cx="136342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3"/>
              </a:rPr>
              <a:t>Guia básico da arquitetura do </a:t>
            </a:r>
            <a:r>
              <a:rPr lang="pt-BR" sz="2400" dirty="0" err="1">
                <a:latin typeface="Bitter Medium" panose="020B0604020202020204" charset="0"/>
                <a:cs typeface="Bitter Medium" panose="020B0604020202020204" charset="0"/>
                <a:hlinkClick r:id="rId3"/>
              </a:rPr>
              <a:t>camel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4"/>
              </a:rPr>
              <a:t>RabbitMQ </a:t>
            </a:r>
            <a:r>
              <a:rPr lang="pt-BR" sz="2400" dirty="0" err="1">
                <a:latin typeface="Bitter Medium" panose="020B0604020202020204" charset="0"/>
                <a:cs typeface="Bitter Medium" panose="020B0604020202020204" charset="0"/>
                <a:hlinkClick r:id="rId4"/>
              </a:rPr>
              <a:t>simulator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5"/>
              </a:rPr>
              <a:t>Documentação RabbitMQ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6"/>
              </a:rPr>
              <a:t>Conceitos e práticas RabbitMQ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r>
              <a:rPr lang="pt-BR" sz="2400" dirty="0" err="1">
                <a:latin typeface="Bitter Medium" panose="020B0604020202020204" charset="0"/>
                <a:cs typeface="Bitter Medium" panose="020B0604020202020204" charset="0"/>
                <a:hlinkClick r:id="rId7"/>
              </a:rPr>
              <a:t>Message</a:t>
            </a:r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7"/>
              </a:rPr>
              <a:t> broker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r>
              <a:rPr lang="pt-BR" sz="2400" dirty="0">
                <a:latin typeface="Bitter Medium" panose="020B0604020202020204" charset="0"/>
                <a:cs typeface="Bitter Medium" panose="020B0604020202020204" charset="0"/>
              </a:rPr>
              <a:t>Repositório: </a:t>
            </a:r>
            <a:r>
              <a:rPr lang="pt-BR" sz="2400" dirty="0">
                <a:latin typeface="Bitter Medium" panose="020B0604020202020204" charset="0"/>
                <a:cs typeface="Bitter Medium" panose="020B0604020202020204" charset="0"/>
                <a:hlinkClick r:id="rId8"/>
              </a:rPr>
              <a:t>https://github.com/thomastho81/rabbit-and-camel</a:t>
            </a:r>
            <a:endParaRPr lang="pt-BR" sz="2400" dirty="0">
              <a:latin typeface="Bitter Medium" panose="020B0604020202020204" charset="0"/>
              <a:cs typeface="Bitter Medium" panose="020B060402020202020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404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037278"/>
            <a:ext cx="7166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 que é um message broker?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5965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639026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596521"/>
            <a:ext cx="55075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um intermediário entre aplicações, introduzido para facilitar a comunicação entre estes, invés de estabelecer uma comunicação direta.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21" y="3341370"/>
            <a:ext cx="6244709" cy="25956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1947386"/>
            <a:ext cx="7888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Vantagens do uso de um broker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2514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293983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25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Desacoplamento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741896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Atua desacoplando aplicações, precisando apenas aderir ao formato de dado do broker, sem necessidade de interagir com diferentes aplicações e serviços.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32514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3293983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54078" y="325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Resposta Rápida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954078" y="3741896"/>
            <a:ext cx="345924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Através do enfileiramento de mensagens, o broker permite que </a:t>
            </a:r>
            <a:r>
              <a:rPr lang="en-US" sz="175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serviços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web respondam requisições rapidamente, sem precisar aguardar procedimentos pesados que </a:t>
            </a:r>
            <a:r>
              <a:rPr lang="en-US" sz="175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diminuem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 tempo de resposta.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640133" y="32514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3293983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77249" y="325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Distribuição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377249" y="3741896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 enfileiramento também distribuir mensagens para múltiplos consumidores e até balancear cargas de envio.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1672709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9768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01930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2976801"/>
            <a:ext cx="46373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Conceitos importantes de RabbitMQ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5116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560564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8646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7161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864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Producer</a:t>
            </a:r>
            <a:endParaRPr lang="en-US" sz="2200" u="sng" dirty="0"/>
          </a:p>
        </p:txBody>
      </p:sp>
      <p:sp>
        <p:nvSpPr>
          <p:cNvPr id="9" name="Text 5"/>
          <p:cNvSpPr/>
          <p:nvPr/>
        </p:nvSpPr>
        <p:spPr>
          <a:xfrm>
            <a:off x="1530906" y="535507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a aplicação que envia a </a:t>
            </a:r>
            <a:r>
              <a:rPr lang="en-US" sz="175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mensagem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8667" y="48646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4907161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165783" y="4864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Questão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8165783" y="535507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Envia a mensagem para quem?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5116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560564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8646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7161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864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Consumer</a:t>
            </a:r>
            <a:endParaRPr lang="en-US" sz="2200" u="sng" dirty="0"/>
          </a:p>
        </p:txBody>
      </p:sp>
      <p:sp>
        <p:nvSpPr>
          <p:cNvPr id="9" name="Text 5"/>
          <p:cNvSpPr/>
          <p:nvPr/>
        </p:nvSpPr>
        <p:spPr>
          <a:xfrm>
            <a:off x="1530906" y="535507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a aplicação que consome a mensagem.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8667" y="48646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4907161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165783" y="4864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Questão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8165783" y="535507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Consome a mensagem de quem?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23301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379113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6832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725710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683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Queue</a:t>
            </a:r>
            <a:endParaRPr lang="en-US" sz="2200" u="sng" dirty="0"/>
          </a:p>
        </p:txBody>
      </p:sp>
      <p:sp>
        <p:nvSpPr>
          <p:cNvPr id="9" name="Text 5"/>
          <p:cNvSpPr/>
          <p:nvPr/>
        </p:nvSpPr>
        <p:spPr>
          <a:xfrm>
            <a:off x="1530906" y="5173623"/>
            <a:ext cx="12305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uma coleção ordenada de mensagens que serão enviadas para o consumidor. As mensagens que chegam a queue seguem o padrão FIFO.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75914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RabbitMQ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1598295"/>
            <a:ext cx="58993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One broker to queue them all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793790" y="2641521"/>
            <a:ext cx="408265" cy="40826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74" y="2675513"/>
            <a:ext cx="272177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3506" y="264152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u="sng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Exchange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383506" y="3033832"/>
            <a:ext cx="584096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 um "roteador" de mensagens que sabe exatamente o que fazer com a mensagem recebida.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7405926" y="2641521"/>
            <a:ext cx="408265" cy="40826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910" y="2675513"/>
            <a:ext cx="272177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95642" y="264152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Envio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95642" y="3033832"/>
            <a:ext cx="58409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Seu propósito é rotear as mensagens para as queues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2948821" y="452163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Direct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3818453"/>
            <a:ext cx="3651885" cy="3651885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665" y="4570928"/>
            <a:ext cx="271463" cy="33932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413319" y="452163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Topic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9258" y="3818453"/>
            <a:ext cx="3651885" cy="3651885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3153" y="4570928"/>
            <a:ext cx="271463" cy="33932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413319" y="648366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Header</a:t>
            </a:r>
            <a:endParaRPr lang="en-US" sz="175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9258" y="3818453"/>
            <a:ext cx="3651885" cy="3651885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3153" y="6378416"/>
            <a:ext cx="271463" cy="339328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2948821" y="648366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Fanout</a:t>
            </a:r>
            <a:endParaRPr lang="en-US" sz="1750" dirty="0"/>
          </a:p>
        </p:txBody>
      </p: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9258" y="3818453"/>
            <a:ext cx="3651885" cy="3651885"/>
          </a:xfrm>
          <a:prstGeom prst="rect">
            <a:avLst/>
          </a:prstGeom>
        </p:spPr>
      </p:pic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5665" y="6378416"/>
            <a:ext cx="271463" cy="339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772</Words>
  <Application>Microsoft Office PowerPoint</Application>
  <PresentationFormat>Personalizar</PresentationFormat>
  <Paragraphs>145</Paragraphs>
  <Slides>25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Bitter Medium</vt:lpstr>
      <vt:lpstr>Open Sans</vt:lpstr>
      <vt:lpstr>Lato Bold</vt:lpstr>
      <vt:lpstr>Lato</vt:lpstr>
      <vt:lpstr>Arial</vt:lpstr>
      <vt:lpstr>Office Theme</vt:lpstr>
      <vt:lpstr>Conceitos básicos de RabbitMQ e Apache Camel</vt:lpstr>
      <vt:lpstr>RabbitMQ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Links: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Thomas Benetti</cp:lastModifiedBy>
  <cp:revision>3</cp:revision>
  <dcterms:created xsi:type="dcterms:W3CDTF">2025-04-26T16:18:10Z</dcterms:created>
  <dcterms:modified xsi:type="dcterms:W3CDTF">2025-05-09T00:05:49Z</dcterms:modified>
</cp:coreProperties>
</file>